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9" r:id="rId6"/>
    <p:sldId id="257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58" r:id="rId15"/>
    <p:sldId id="261" r:id="rId16"/>
    <p:sldId id="262" r:id="rId17"/>
    <p:sldId id="263" r:id="rId18"/>
    <p:sldId id="276" r:id="rId19"/>
    <p:sldId id="279" r:id="rId20"/>
    <p:sldId id="278" r:id="rId21"/>
    <p:sldId id="299" r:id="rId22"/>
    <p:sldId id="277" r:id="rId23"/>
    <p:sldId id="282" r:id="rId24"/>
    <p:sldId id="283" r:id="rId25"/>
    <p:sldId id="294" r:id="rId26"/>
    <p:sldId id="272" r:id="rId27"/>
    <p:sldId id="273" r:id="rId28"/>
    <p:sldId id="274" r:id="rId29"/>
    <p:sldId id="275" r:id="rId30"/>
    <p:sldId id="286" r:id="rId31"/>
    <p:sldId id="297" r:id="rId32"/>
    <p:sldId id="298" r:id="rId33"/>
    <p:sldId id="288" r:id="rId34"/>
    <p:sldId id="280" r:id="rId35"/>
    <p:sldId id="287" r:id="rId36"/>
    <p:sldId id="301" r:id="rId37"/>
    <p:sldId id="281" r:id="rId38"/>
    <p:sldId id="285" r:id="rId39"/>
    <p:sldId id="284" r:id="rId40"/>
    <p:sldId id="289" r:id="rId41"/>
    <p:sldId id="290" r:id="rId42"/>
    <p:sldId id="291" r:id="rId43"/>
    <p:sldId id="302" r:id="rId44"/>
    <p:sldId id="304" r:id="rId45"/>
    <p:sldId id="305" r:id="rId46"/>
    <p:sldId id="303" r:id="rId47"/>
    <p:sldId id="264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재성" initials="이" lastIdx="1" clrIdx="0">
    <p:extLst>
      <p:ext uri="{19B8F6BF-5375-455C-9EA6-DF929625EA0E}">
        <p15:presenceInfo xmlns:p15="http://schemas.microsoft.com/office/powerpoint/2012/main" userId="S::raiclee@sju.ac.kr::49323e9e-6cbe-4354-a43d-8adcf2b4a3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041493-BAFD-7CAD-949B-1D7FA969F6C4}" v="12" dt="2020-04-06T13:08:01.035"/>
    <p1510:client id="{2F7423D0-9510-4E90-ACE5-25C8BC2914CD}" v="20" dt="2020-04-06T12:50:10.320"/>
    <p1510:client id="{9A01E496-5EC7-B063-1EC1-8D60FD4FE3DE}" v="159" dt="2020-04-07T09:08:54.194"/>
    <p1510:client id="{BE946FAA-4C04-4E6A-3E4C-FFCFFC66B8C2}" v="17" dt="2020-04-06T12:04:16.302"/>
    <p1510:client id="{E0F63781-789E-00EF-630F-753A9A5D26CA}" v="17" dt="2020-04-06T12:39:16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11:21:04.548" idx="1">
    <p:pos x="10" y="10"/>
    <p:text>it allows the discriminator to focus on more surface-level features, like texture, which is often the sort of thing being changed in an image translation task.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qf3dS9Cqw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qf3dS9Cqw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7KbfWodXJE?feature=oembe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CR9sT9mbis?feature=oembed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10593.pdf" TargetMode="External"/><Relationship Id="rId2" Type="http://schemas.openxmlformats.org/officeDocument/2006/relationships/hyperlink" Target="https://affinelayer.com/pix2pix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cyclegan-learning-to-translate-images-without-paired-training-data-5b4e93862c8d" TargetMode="External"/><Relationship Id="rId5" Type="http://schemas.openxmlformats.org/officeDocument/2006/relationships/hyperlink" Target="https://www.slideshare.net/NaverEngineering/finding-connections-among-images-using-cyclegan" TargetMode="External"/><Relationship Id="rId4" Type="http://schemas.openxmlformats.org/officeDocument/2006/relationships/hyperlink" Target="https://junyanz.github.io/CycleGAN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16C1A-F5DF-46A4-8A80-B9AC53D1B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/>
            </a:br>
            <a:r>
              <a:rPr lang="en-US" altLang="ko-KR"/>
              <a:t>Cycle GAN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97A978-C6B4-484C-AA87-8E88364A5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SAI-S team(season 3) 2</a:t>
            </a:r>
            <a:r>
              <a:rPr lang="en-US" altLang="ko-KR" baseline="30000"/>
              <a:t>nd</a:t>
            </a:r>
            <a:r>
              <a:rPr lang="en-US" altLang="ko-KR"/>
              <a:t> Paper Review</a:t>
            </a:r>
          </a:p>
          <a:p>
            <a:r>
              <a:rPr lang="en-US" altLang="ko-KR"/>
              <a:t>2020/04/07</a:t>
            </a:r>
          </a:p>
          <a:p>
            <a:r>
              <a:rPr lang="en-US" altLang="ko-KR">
                <a:ea typeface="HY그래픽M"/>
              </a:rPr>
              <a:t> Dept. of Computer Engineering, Junior, </a:t>
            </a:r>
            <a:r>
              <a:rPr lang="en-US" altLang="ko-KR" err="1">
                <a:ea typeface="HY그래픽M"/>
              </a:rPr>
              <a:t>Jeasung</a:t>
            </a:r>
            <a:r>
              <a:rPr lang="en-US" altLang="ko-KR">
                <a:ea typeface="HY그래픽M"/>
              </a:rPr>
              <a:t> Lee</a:t>
            </a:r>
            <a:endParaRPr lang="ko-KR" altLang="en-US"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17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47543-7DA8-4151-A2D0-C168F36D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2CB371-FFEF-4CC5-BF03-03309762A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681" y="2251808"/>
            <a:ext cx="7660725" cy="36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4" name="Group 200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6" name="Picture 2" descr="Deep Convolutional Generative Adversarial Networks(DCGANs)">
            <a:extLst>
              <a:ext uri="{FF2B5EF4-FFF2-40B4-BE49-F238E27FC236}">
                <a16:creationId xmlns:a16="http://schemas.microsoft.com/office/drawing/2014/main" id="{46989693-F172-4691-863D-972D842F2E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070" y="2021946"/>
            <a:ext cx="7625162" cy="337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3F6A68-D5C4-4AA9-B125-E8803E86F0E0}"/>
              </a:ext>
            </a:extLst>
          </p:cNvPr>
          <p:cNvSpPr txBox="1"/>
          <p:nvPr/>
        </p:nvSpPr>
        <p:spPr>
          <a:xfrm>
            <a:off x="1362808" y="650631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General GAN Architecture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0802D7-D821-4D8C-BE7A-45567CAC61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" r="1" b="19770"/>
          <a:stretch/>
        </p:blipFill>
        <p:spPr bwMode="auto">
          <a:xfrm>
            <a:off x="568452" y="571500"/>
            <a:ext cx="1105509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66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9B3BB7-E66C-43C0-BD9D-3A030C2448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200" y="1423411"/>
            <a:ext cx="9941259" cy="14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8301911-4F62-4D8A-98D5-E6750B53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3808244"/>
            <a:ext cx="6096000" cy="14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E0A11-5AAF-41C9-AA24-FE05F8507CB1}"/>
              </a:ext>
            </a:extLst>
          </p:cNvPr>
          <p:cNvSpPr txBox="1"/>
          <p:nvPr/>
        </p:nvSpPr>
        <p:spPr>
          <a:xfrm>
            <a:off x="1134208" y="668215"/>
            <a:ext cx="229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Discriminator</a:t>
            </a:r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357734-72BF-49E3-848B-9C651A53FAB2}"/>
              </a:ext>
            </a:extLst>
          </p:cNvPr>
          <p:cNvSpPr txBox="1"/>
          <p:nvPr/>
        </p:nvSpPr>
        <p:spPr>
          <a:xfrm>
            <a:off x="1134208" y="3240100"/>
            <a:ext cx="229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Generator</a:t>
            </a:r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Picture 2" descr="GANs from Scratch 1: A deep introduction. With code in PyTorch and ...">
            <a:extLst>
              <a:ext uri="{FF2B5EF4-FFF2-40B4-BE49-F238E27FC236}">
                <a16:creationId xmlns:a16="http://schemas.microsoft.com/office/drawing/2014/main" id="{73A78B22-0BCF-436A-A9C9-F446E175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71" y="3250757"/>
            <a:ext cx="4029118" cy="201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1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ep Convolutional Generative Adversarial Networks — The Straight ...">
            <a:extLst>
              <a:ext uri="{FF2B5EF4-FFF2-40B4-BE49-F238E27FC236}">
                <a16:creationId xmlns:a16="http://schemas.microsoft.com/office/drawing/2014/main" id="{8C72D39F-2133-41F6-A54E-6C437376D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7" y="2156750"/>
            <a:ext cx="10884258" cy="25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6C3C82-6CB9-43A1-BCC2-B984B339A314}"/>
              </a:ext>
            </a:extLst>
          </p:cNvPr>
          <p:cNvSpPr txBox="1"/>
          <p:nvPr/>
        </p:nvSpPr>
        <p:spPr>
          <a:xfrm>
            <a:off x="870438" y="1213338"/>
            <a:ext cx="63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DCGAN Architecture</a:t>
            </a:r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37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52E8D-5061-46DF-8D74-85D5567A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011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Pix2Pix(Image to Image translation)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0DDBBF6-A188-4584-AD75-0C67357F0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22034"/>
            <a:ext cx="4042993" cy="42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AA2E-2861-4F7E-AC70-B81A77C6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Pix2Pix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C9FC1A9-41CF-410E-B2CA-F7D56D5D5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182" y="2220485"/>
            <a:ext cx="2495550" cy="3181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CA1872-E812-4A11-B2E9-B7C48153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59" y="2047875"/>
            <a:ext cx="2076450" cy="4810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5995B9-0023-4644-9154-27A1494D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836" y="2077610"/>
            <a:ext cx="502609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8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3766C-BB3C-401B-BE64-12138EA7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Pix2pix Generator(example)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106DC2-CAF2-417D-BD61-02C7A9395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4" y="1732084"/>
            <a:ext cx="7438032" cy="42895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E6A40-7DE1-4CDF-8FEF-E2238383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02" y="855578"/>
            <a:ext cx="3426198" cy="2687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0EDFCE-4D02-4F99-8039-FED45068D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462" y="3542934"/>
            <a:ext cx="3575538" cy="27071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2A7DD-1FEE-4DAC-807F-D4F37A69F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84" y="2822884"/>
            <a:ext cx="7364573" cy="210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65702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EA9AD-9DC6-4F10-AE37-37285281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 U-net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069B627-01C4-4691-B392-4220F19BC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398588"/>
            <a:ext cx="6704541" cy="52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2F56B-9763-4BA6-9DB9-A1941CDD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Pix2pix discriminator (example)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417E25-9E42-4C19-B79C-1F27736FB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163" y="1997708"/>
            <a:ext cx="8596312" cy="1217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56653-157E-4861-8080-822FDD9A080F}"/>
              </a:ext>
            </a:extLst>
          </p:cNvPr>
          <p:cNvSpPr txBox="1"/>
          <p:nvPr/>
        </p:nvSpPr>
        <p:spPr>
          <a:xfrm>
            <a:off x="8106508" y="3429000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PatchGAN</a:t>
            </a:r>
            <a:endParaRPr lang="en-US" altLang="ko-KR"/>
          </a:p>
          <a:p>
            <a:r>
              <a:rPr lang="ko-KR" altLang="en-US"/>
              <a:t>뒤에서</a:t>
            </a:r>
            <a:r>
              <a:rPr lang="en-US" altLang="ko-KR"/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4777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6" name="Picture 2" descr="Yann LeCun - Wikipedia">
            <a:extLst>
              <a:ext uri="{FF2B5EF4-FFF2-40B4-BE49-F238E27FC236}">
                <a16:creationId xmlns:a16="http://schemas.microsoft.com/office/drawing/2014/main" id="{57868F90-08C6-4E18-9B13-442F98516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r="6399" b="9093"/>
          <a:stretch/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C9BC3D-6EF3-480C-AF65-8E07C5B6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237" y="1245605"/>
            <a:ext cx="604481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>
              <a:lnSpc>
                <a:spcPct val="90000"/>
              </a:lnSpc>
            </a:pPr>
            <a:r>
              <a:rPr lang="en-US" altLang="ko-KR" sz="3000"/>
              <a:t>“The coolest idea in deep learning in the last 20 years.”</a:t>
            </a:r>
            <a:br>
              <a:rPr lang="en-US" altLang="ko-KR" sz="3000"/>
            </a:br>
            <a:r>
              <a:rPr lang="en-US" altLang="ko-KR" sz="3000"/>
              <a:t> — Yann </a:t>
            </a:r>
            <a:r>
              <a:rPr lang="en-US" altLang="ko-KR" sz="3000" err="1"/>
              <a:t>LeCun</a:t>
            </a:r>
            <a:r>
              <a:rPr lang="en-US" altLang="ko-KR" sz="3000"/>
              <a:t> on GANs.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9ED33-6290-4BDD-A481-92ED8AA6DD26}"/>
              </a:ext>
            </a:extLst>
          </p:cNvPr>
          <p:cNvSpPr txBox="1"/>
          <p:nvPr/>
        </p:nvSpPr>
        <p:spPr>
          <a:xfrm>
            <a:off x="5361330" y="8215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Founding Father of </a:t>
            </a:r>
            <a:r>
              <a:rPr lang="en-US" altLang="ko-KR" err="1"/>
              <a:t>ConvNets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683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61EF6-B8FA-4FAC-9B38-9150ADE2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Phase(Discriminator)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3B931A-C2B9-4878-8160-71C015E1B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27662"/>
            <a:ext cx="7161060" cy="48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484D2-8998-4513-B3D7-E1084597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Phase(Generator)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D00A13-A582-47D1-BB2D-270BB5B0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010" y="1587531"/>
            <a:ext cx="7816035" cy="46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44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72705A-D30A-471B-90B4-77FA79306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11" y="1151468"/>
            <a:ext cx="10454128" cy="48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06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E9EC5-13C2-4FB8-8D1E-84979083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err="1"/>
              <a:t>CycleGAN</a:t>
            </a:r>
            <a:br>
              <a:rPr lang="en-US" altLang="ko-KR" sz="3200"/>
            </a:br>
            <a:r>
              <a:rPr lang="en-US" altLang="ko-KR" sz="3200"/>
              <a:t>(Unpaired Image to Image Translation)</a:t>
            </a:r>
            <a:br>
              <a:rPr lang="en-US" altLang="ko-KR" sz="3200"/>
            </a:br>
            <a:br>
              <a:rPr lang="en-US" altLang="ko-KR" sz="3200"/>
            </a:br>
            <a:br>
              <a:rPr lang="en-US" altLang="ko-KR" sz="2000"/>
            </a:br>
            <a:endParaRPr lang="ko-KR" altLang="en-US" sz="200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9BD0CE-E117-4B33-B70B-AC6D1D066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6093589" cy="48264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ECCBF9-9FDF-49D7-9FA3-1D00EC41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430" y="1728182"/>
            <a:ext cx="3910508" cy="50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0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3B02C-4B23-4718-9B80-7DB4532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96" y="827881"/>
            <a:ext cx="8596668" cy="1320800"/>
          </a:xfrm>
        </p:spPr>
        <p:txBody>
          <a:bodyPr/>
          <a:lstStyle/>
          <a:p>
            <a:r>
              <a:rPr lang="en-US" altLang="ko-KR"/>
              <a:t>Pix2pix, </a:t>
            </a:r>
            <a:r>
              <a:rPr lang="en-US" altLang="ko-KR" err="1"/>
              <a:t>CycleGAN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81160C-475E-480C-B8BB-E091A9AAA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8281"/>
            <a:ext cx="3499012" cy="47899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236D31-0089-4196-ACA2-1924EC963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328" y="1418841"/>
            <a:ext cx="3585063" cy="4829559"/>
          </a:xfrm>
          <a:prstGeom prst="rect">
            <a:avLst/>
          </a:prstGeom>
        </p:spPr>
      </p:pic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42D5A2BB-F7D4-4513-8210-668BA000BA2C}"/>
              </a:ext>
            </a:extLst>
          </p:cNvPr>
          <p:cNvSpPr/>
          <p:nvPr/>
        </p:nvSpPr>
        <p:spPr>
          <a:xfrm>
            <a:off x="4422531" y="3640015"/>
            <a:ext cx="2725615" cy="5715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A3F1D-6911-48C2-BC13-B817785ACCF1}"/>
              </a:ext>
            </a:extLst>
          </p:cNvPr>
          <p:cNvSpPr txBox="1"/>
          <p:nvPr/>
        </p:nvSpPr>
        <p:spPr>
          <a:xfrm>
            <a:off x="5352318" y="3270683"/>
            <a:ext cx="17958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DIFF?</a:t>
            </a:r>
            <a:endParaRPr lang="ko-KR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486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1C5201B-FBCA-41D8-BC83-46C34AAF7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204" y="586765"/>
            <a:ext cx="6525988" cy="57346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FEB920-2B2F-4FC7-AF3C-B181178D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38" y="1743639"/>
            <a:ext cx="4577862" cy="19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70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C53756-F86E-4B70-AC7B-6DF31180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2" y="1097124"/>
            <a:ext cx="5574023" cy="43815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0D0A72-0174-41C6-AB5A-E65C8124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662" y="2556920"/>
            <a:ext cx="1819275" cy="76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F8E11E-9B72-4682-93E8-8A72EC2BF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662" y="3807883"/>
            <a:ext cx="28860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1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728FD-D720-4181-9322-DC99ADBE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Loss function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579DB1-530F-45CF-8E9C-0A760AE17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26398"/>
            <a:ext cx="8596312" cy="1126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586C-60FB-41DF-915C-BA3EB83F5F39}"/>
              </a:ext>
            </a:extLst>
          </p:cNvPr>
          <p:cNvSpPr txBox="1"/>
          <p:nvPr/>
        </p:nvSpPr>
        <p:spPr>
          <a:xfrm>
            <a:off x="677334" y="1270000"/>
            <a:ext cx="553882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ea typeface="HY그래픽M"/>
              </a:rPr>
              <a:t>(1) Adversarial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71F12-AA4A-42B1-B384-882AADE12DEE}"/>
              </a:ext>
            </a:extLst>
          </p:cNvPr>
          <p:cNvSpPr txBox="1"/>
          <p:nvPr/>
        </p:nvSpPr>
        <p:spPr>
          <a:xfrm>
            <a:off x="677334" y="3111453"/>
            <a:ext cx="30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(2) Cycle Consistency Loss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10E662-DB8C-4D75-A242-3B097298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9" y="3519348"/>
            <a:ext cx="7410450" cy="1304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A35559-DC30-44D7-81CB-C5942646C59B}"/>
              </a:ext>
            </a:extLst>
          </p:cNvPr>
          <p:cNvSpPr txBox="1"/>
          <p:nvPr/>
        </p:nvSpPr>
        <p:spPr>
          <a:xfrm>
            <a:off x="677334" y="5046936"/>
            <a:ext cx="30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(3) Identity Loss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52BB8B-DBEE-41CC-B322-C2CF0FF389EE}"/>
              </a:ext>
            </a:extLst>
          </p:cNvPr>
          <p:cNvSpPr/>
          <p:nvPr/>
        </p:nvSpPr>
        <p:spPr>
          <a:xfrm>
            <a:off x="0" y="6325610"/>
            <a:ext cx="12795781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fontAlgn="base"/>
            <a:r>
              <a:rPr lang="en-US" altLang="ko-KR" sz="1600">
                <a:solidFill>
                  <a:srgbClr val="1A1A1B"/>
                </a:solidFill>
                <a:latin typeface="Noto Sans"/>
                <a:ea typeface="HY그래픽M"/>
              </a:rPr>
              <a:t>Total Loss for Generator = </a:t>
            </a:r>
            <a:r>
              <a:rPr lang="en-US" altLang="ko-KR" sz="1600" err="1">
                <a:solidFill>
                  <a:srgbClr val="1A1A1B"/>
                </a:solidFill>
                <a:latin typeface="Noto Sans"/>
                <a:ea typeface="HY그래픽M"/>
              </a:rPr>
              <a:t>loss_Generator_X</a:t>
            </a:r>
            <a:r>
              <a:rPr lang="en-US" altLang="ko-KR" sz="1600">
                <a:solidFill>
                  <a:srgbClr val="1A1A1B"/>
                </a:solidFill>
                <a:latin typeface="Noto Sans"/>
                <a:ea typeface="HY그래픽M"/>
              </a:rPr>
              <a:t>-&gt;Y + </a:t>
            </a:r>
            <a:r>
              <a:rPr lang="en-US" altLang="ko-KR" sz="1600" err="1">
                <a:solidFill>
                  <a:srgbClr val="1A1A1B"/>
                </a:solidFill>
                <a:latin typeface="Noto Sans"/>
                <a:ea typeface="HY그래픽M"/>
              </a:rPr>
              <a:t>loss_Generator_Y</a:t>
            </a:r>
            <a:r>
              <a:rPr lang="en-US" altLang="ko-KR" sz="1600">
                <a:solidFill>
                  <a:srgbClr val="1A1A1B"/>
                </a:solidFill>
                <a:latin typeface="Noto Sans"/>
                <a:ea typeface="HY그래픽M"/>
              </a:rPr>
              <a:t>-&gt;X + </a:t>
            </a:r>
            <a:r>
              <a:rPr lang="en-US" altLang="ko-KR" sz="1600" err="1">
                <a:solidFill>
                  <a:srgbClr val="1A1A1B"/>
                </a:solidFill>
                <a:latin typeface="Noto Sans"/>
                <a:ea typeface="HY그래픽M"/>
              </a:rPr>
              <a:t>loss_cycle_X</a:t>
            </a:r>
            <a:r>
              <a:rPr lang="en-US" altLang="ko-KR" sz="1600">
                <a:solidFill>
                  <a:srgbClr val="1A1A1B"/>
                </a:solidFill>
                <a:latin typeface="Noto Sans"/>
                <a:ea typeface="HY그래픽M"/>
              </a:rPr>
              <a:t> + </a:t>
            </a:r>
            <a:r>
              <a:rPr lang="en-US" altLang="ko-KR" sz="1600" err="1">
                <a:solidFill>
                  <a:srgbClr val="1A1A1B"/>
                </a:solidFill>
                <a:latin typeface="Noto Sans"/>
                <a:ea typeface="HY그래픽M"/>
              </a:rPr>
              <a:t>loss_cycle_Y</a:t>
            </a:r>
            <a:r>
              <a:rPr lang="en-US" altLang="ko-KR" sz="1600">
                <a:solidFill>
                  <a:srgbClr val="1A1A1B"/>
                </a:solidFill>
                <a:latin typeface="Noto Sans"/>
                <a:ea typeface="HY그래픽M"/>
              </a:rPr>
              <a:t> + </a:t>
            </a:r>
            <a:r>
              <a:rPr lang="en-US" altLang="ko-KR" sz="1600" err="1">
                <a:solidFill>
                  <a:srgbClr val="1A1A1B"/>
                </a:solidFill>
                <a:latin typeface="Noto Sans"/>
                <a:ea typeface="HY그래픽M"/>
              </a:rPr>
              <a:t>loss_idt_A</a:t>
            </a:r>
            <a:r>
              <a:rPr lang="en-US" altLang="ko-KR" sz="1600">
                <a:solidFill>
                  <a:srgbClr val="1A1A1B"/>
                </a:solidFill>
                <a:latin typeface="Noto Sans"/>
                <a:ea typeface="HY그래픽M"/>
              </a:rPr>
              <a:t> + </a:t>
            </a:r>
            <a:r>
              <a:rPr lang="en-US" altLang="ko-KR" sz="1600" err="1">
                <a:solidFill>
                  <a:srgbClr val="1A1A1B"/>
                </a:solidFill>
                <a:latin typeface="Noto Sans"/>
                <a:ea typeface="HY그래픽M"/>
              </a:rPr>
              <a:t>loss_idt_B</a:t>
            </a:r>
            <a:endParaRPr lang="en-US" altLang="ko-KR" sz="1600">
              <a:solidFill>
                <a:srgbClr val="1A1A1B"/>
              </a:solidFill>
              <a:latin typeface="Noto Sans"/>
              <a:ea typeface="HY그래픽M"/>
            </a:endParaRPr>
          </a:p>
          <a:p>
            <a:pPr fontAlgn="base"/>
            <a:r>
              <a:rPr lang="en-US" altLang="ko-KR" sz="1600">
                <a:solidFill>
                  <a:srgbClr val="1A1A1B"/>
                </a:solidFill>
                <a:latin typeface="Noto Sans"/>
                <a:ea typeface="HY그래픽M"/>
              </a:rPr>
              <a:t>Total Loss for Discriminator = (</a:t>
            </a:r>
            <a:r>
              <a:rPr lang="en-US" altLang="ko-KR" sz="1600" err="1">
                <a:solidFill>
                  <a:srgbClr val="1A1A1B"/>
                </a:solidFill>
                <a:latin typeface="Noto Sans"/>
                <a:ea typeface="HY그래픽M"/>
              </a:rPr>
              <a:t>loss_Discriminator_X</a:t>
            </a:r>
            <a:r>
              <a:rPr lang="en-US" altLang="ko-KR" sz="1600">
                <a:solidFill>
                  <a:srgbClr val="1A1A1B"/>
                </a:solidFill>
                <a:latin typeface="Noto Sans"/>
                <a:ea typeface="HY그래픽M"/>
              </a:rPr>
              <a:t> + </a:t>
            </a:r>
            <a:r>
              <a:rPr lang="en-US" altLang="ko-KR" sz="1600" err="1">
                <a:solidFill>
                  <a:srgbClr val="1A1A1B"/>
                </a:solidFill>
                <a:latin typeface="Noto Sans"/>
                <a:ea typeface="HY그래픽M"/>
              </a:rPr>
              <a:t>loss_Discriminator_Y</a:t>
            </a:r>
            <a:r>
              <a:rPr lang="en-US" altLang="ko-KR" sz="1600">
                <a:solidFill>
                  <a:srgbClr val="1A1A1B"/>
                </a:solidFill>
                <a:latin typeface="Noto Sans"/>
                <a:ea typeface="HY그래픽M"/>
              </a:rPr>
              <a:t>)*0.5</a:t>
            </a:r>
            <a:endParaRPr lang="en-US" altLang="ko-KR" sz="1600" b="0" i="0">
              <a:solidFill>
                <a:srgbClr val="1A1A1B"/>
              </a:solidFill>
              <a:effectLst/>
              <a:latin typeface="Noto Sans"/>
              <a:ea typeface="HY그래픽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A65E85B-0ECB-4642-9067-67F950211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5524705"/>
            <a:ext cx="4891087" cy="714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E20E27-0E06-4C14-88FE-108382CC5E77}"/>
              </a:ext>
            </a:extLst>
          </p:cNvPr>
          <p:cNvSpPr txBox="1"/>
          <p:nvPr/>
        </p:nvSpPr>
        <p:spPr>
          <a:xfrm>
            <a:off x="4316290" y="2253029"/>
            <a:ext cx="470095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HY그래픽M"/>
            </a:endParaRPr>
          </a:p>
          <a:p>
            <a:endParaRPr lang="ko-KR" altLang="en-US" dirty="0">
              <a:ea typeface="HY그래픽M"/>
            </a:endParaRPr>
          </a:p>
        </p:txBody>
      </p:sp>
      <p:pic>
        <p:nvPicPr>
          <p:cNvPr id="10" name="Picture 2" descr="GANs from Scratch 1: A deep introduction. With code in PyTorch and ...">
            <a:extLst>
              <a:ext uri="{FF2B5EF4-FFF2-40B4-BE49-F238E27FC236}">
                <a16:creationId xmlns:a16="http://schemas.microsoft.com/office/drawing/2014/main" id="{9362D2F8-4D85-46E6-B912-E059F787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32" y="237927"/>
            <a:ext cx="4029118" cy="201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31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733059-2623-4945-BB63-DD1979919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189" y="1163435"/>
            <a:ext cx="8690135" cy="4531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2B4C91-EC0C-4E1D-A26A-F6EC669CF05D}"/>
              </a:ext>
            </a:extLst>
          </p:cNvPr>
          <p:cNvSpPr txBox="1"/>
          <p:nvPr/>
        </p:nvSpPr>
        <p:spPr>
          <a:xfrm>
            <a:off x="1916273" y="5924371"/>
            <a:ext cx="674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 err="1"/>
              <a:t>Cyclegan</a:t>
            </a:r>
            <a:r>
              <a:rPr lang="en-US" altLang="ko-KR"/>
              <a:t>-</a:t>
            </a:r>
            <a:r>
              <a:rPr lang="ko-KR" altLang="en-US"/>
              <a:t>박태성 </a:t>
            </a:r>
            <a:r>
              <a:rPr lang="en-US" altLang="ko-KR"/>
              <a:t>(UC Berkeley </a:t>
            </a:r>
            <a:r>
              <a:rPr lang="ko-KR" altLang="en-US"/>
              <a:t>박사과정</a:t>
            </a:r>
            <a:r>
              <a:rPr lang="en-US" altLang="ko-KR"/>
              <a:t>) </a:t>
            </a:r>
            <a:r>
              <a:rPr lang="ko-KR" altLang="en-US"/>
              <a:t>에서 사용하신 자료</a:t>
            </a:r>
            <a:endParaRPr lang="en-US" altLang="ko-KR"/>
          </a:p>
          <a:p>
            <a:r>
              <a:rPr lang="en-US" altLang="ko-KR">
                <a:hlinkClick r:id="rId3"/>
              </a:rPr>
              <a:t>https://www.youtube.com/watch?v=Fkqf3dS9Cqw</a:t>
            </a:r>
            <a:endParaRPr lang="en-US" altLang="ko-KR"/>
          </a:p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4A91B02-0E0C-436D-A138-E6102AAD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/>
              <a:t>Why need Cycle Loss?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18702-3B70-4573-94CE-D3CA0FEF4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03" y="1270000"/>
            <a:ext cx="9166330" cy="4629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DA18E4-4A61-4D35-A4DE-5B763BC75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20" y="1270000"/>
            <a:ext cx="9244013" cy="46804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52C049-E158-42E3-832D-E96BDAE6F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20" y="1308654"/>
            <a:ext cx="9244013" cy="46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07B6B2-9D4C-4F77-A283-E8AADEC89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560" y="351037"/>
            <a:ext cx="8752790" cy="4881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D9A83-02E0-4B98-A38C-6455885A1005}"/>
              </a:ext>
            </a:extLst>
          </p:cNvPr>
          <p:cNvSpPr txBox="1"/>
          <p:nvPr/>
        </p:nvSpPr>
        <p:spPr>
          <a:xfrm>
            <a:off x="1916273" y="5924371"/>
            <a:ext cx="674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 err="1"/>
              <a:t>Cyclegan</a:t>
            </a:r>
            <a:r>
              <a:rPr lang="en-US" altLang="ko-KR"/>
              <a:t>-</a:t>
            </a:r>
            <a:r>
              <a:rPr lang="ko-KR" altLang="en-US"/>
              <a:t>박태성 </a:t>
            </a:r>
            <a:r>
              <a:rPr lang="en-US" altLang="ko-KR"/>
              <a:t>(UC Berkeley </a:t>
            </a:r>
            <a:r>
              <a:rPr lang="ko-KR" altLang="en-US"/>
              <a:t>박사과정</a:t>
            </a:r>
            <a:r>
              <a:rPr lang="en-US" altLang="ko-KR"/>
              <a:t>) </a:t>
            </a:r>
            <a:r>
              <a:rPr lang="ko-KR" altLang="en-US"/>
              <a:t>에서 사용하신 자료</a:t>
            </a:r>
            <a:endParaRPr lang="en-US" altLang="ko-KR"/>
          </a:p>
          <a:p>
            <a:r>
              <a:rPr lang="en-US" altLang="ko-KR">
                <a:hlinkClick r:id="rId3"/>
              </a:rPr>
              <a:t>https://www.youtube.com/watch?v=Fkqf3dS9Cqw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562480-233C-4456-9603-7F71A701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60" y="381605"/>
            <a:ext cx="8958263" cy="48507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16DA90-CA77-4A6F-A845-4300341F1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60" y="320802"/>
            <a:ext cx="8958263" cy="49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ECE27-451C-4434-A0D3-76645904D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04544-5148-46CD-A330-873775F483DD}"/>
              </a:ext>
            </a:extLst>
          </p:cNvPr>
          <p:cNvSpPr txBox="1"/>
          <p:nvPr/>
        </p:nvSpPr>
        <p:spPr>
          <a:xfrm>
            <a:off x="483168" y="3517869"/>
            <a:ext cx="1151793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4000"/>
              <a:t>GAN</a:t>
            </a:r>
            <a:endParaRPr lang="ko-KR" altLang="en-US" sz="400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27270FD-8C17-4E72-B166-52677747557C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634961" y="3871812"/>
            <a:ext cx="22258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D63714-A060-4C13-BC2A-AC044ECECA4D}"/>
              </a:ext>
            </a:extLst>
          </p:cNvPr>
          <p:cNvSpPr txBox="1"/>
          <p:nvPr/>
        </p:nvSpPr>
        <p:spPr>
          <a:xfrm>
            <a:off x="3860803" y="3517869"/>
            <a:ext cx="1828800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4000"/>
              <a:t>Pix2Pix</a:t>
            </a:r>
            <a:endParaRPr lang="ko-KR" alt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B19B7-29EE-4C6B-B239-1284434A4264}"/>
              </a:ext>
            </a:extLst>
          </p:cNvPr>
          <p:cNvSpPr txBox="1"/>
          <p:nvPr/>
        </p:nvSpPr>
        <p:spPr>
          <a:xfrm>
            <a:off x="9274002" y="3517869"/>
            <a:ext cx="2382715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4000" err="1"/>
              <a:t>CycleGAN</a:t>
            </a:r>
            <a:endParaRPr lang="ko-KR" altLang="en-US" sz="40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B55E85E-2952-4AFB-90D7-320A3D80B70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5689603" y="3871812"/>
            <a:ext cx="35843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eep Convolutional Generative Adversarial Networks(DCGANs)">
            <a:extLst>
              <a:ext uri="{FF2B5EF4-FFF2-40B4-BE49-F238E27FC236}">
                <a16:creationId xmlns:a16="http://schemas.microsoft.com/office/drawing/2014/main" id="{2763C314-A47D-452A-AC78-E9E3EF8C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921" y="1372378"/>
            <a:ext cx="4462506" cy="197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4B097A-B3C9-4DE2-95CC-A6D93C43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31" y="4289049"/>
            <a:ext cx="5664206" cy="208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D30050-3FA8-46EA-874B-A04F833C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797" y="-11488"/>
            <a:ext cx="6607203" cy="317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13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101C4-9D8D-4E03-BDB6-741F71E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4" y="703657"/>
            <a:ext cx="8596668" cy="1320800"/>
          </a:xfrm>
        </p:spPr>
        <p:txBody>
          <a:bodyPr/>
          <a:lstStyle/>
          <a:p>
            <a:r>
              <a:rPr lang="en-US" altLang="ko-KR"/>
              <a:t>Full Objective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1CE0FE-9489-4D98-AF96-9129B4BA5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14" y="1481930"/>
            <a:ext cx="7096125" cy="1800225"/>
          </a:xfrm>
          <a:prstGeom prst="rect">
            <a:avLst/>
          </a:prstGeom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49874C84-C746-4A56-8556-907649C9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09" y="1244299"/>
            <a:ext cx="3466638" cy="22769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32877E-4F30-46FD-9D24-FA5BDE87F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98" y="4289424"/>
            <a:ext cx="4171950" cy="695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A0BA3E-354B-415F-8DC5-94EAEBA49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72025"/>
            <a:ext cx="52959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3A3B9BE-7BC4-4F16-82E7-8A8B4C100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45" y="0"/>
            <a:ext cx="8204132" cy="3881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702222-57F3-42ED-A876-3B483228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81" y="3073882"/>
            <a:ext cx="7484819" cy="3784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4F808-76EA-47DC-BBAD-8880A2224141}"/>
              </a:ext>
            </a:extLst>
          </p:cNvPr>
          <p:cNvSpPr txBox="1"/>
          <p:nvPr/>
        </p:nvSpPr>
        <p:spPr>
          <a:xfrm>
            <a:off x="7029477" y="0"/>
            <a:ext cx="390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Network Architecture</a:t>
            </a:r>
          </a:p>
          <a:p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5AC951-FF05-4459-9FEE-C1A186786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6" y="646330"/>
            <a:ext cx="12169714" cy="54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7A9F4-CB68-4BA4-BFC6-EF9BA1F5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2" y="3780587"/>
            <a:ext cx="3589867" cy="274860"/>
          </a:xfrm>
        </p:spPr>
        <p:txBody>
          <a:bodyPr>
            <a:noAutofit/>
          </a:bodyPr>
          <a:lstStyle/>
          <a:p>
            <a:r>
              <a:rPr lang="en-US" altLang="ko-KR" sz="1800"/>
              <a:t>Discriminator (Example)</a:t>
            </a:r>
            <a:endParaRPr lang="ko-KR" altLang="en-US" sz="180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17750F-936F-4139-A20F-3F0C4DA5A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63" y="1397000"/>
            <a:ext cx="8596312" cy="21840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2E581-3FE2-441F-B5E7-046BF699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093547"/>
            <a:ext cx="6940107" cy="246742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756FF5-3C2A-4D59-8D94-8DD3DB209308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3294591" cy="27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800"/>
              <a:t>Generator(Example)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978480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545EA-31D9-409E-9F9A-0483D7E3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 Generator 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14C74AE-DE9F-4D01-8AA6-B94E278DEA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66" y="1270000"/>
            <a:ext cx="8668359" cy="234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4ABE3C-22E4-43EB-8C1A-634B9B97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3800475"/>
            <a:ext cx="85058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4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0903AE6-82F6-4311-BD2F-ED3785E79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165" y="568996"/>
            <a:ext cx="6410325" cy="222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50266B-4CD2-4B9D-A5AC-A939F567C504}"/>
              </a:ext>
            </a:extLst>
          </p:cNvPr>
          <p:cNvSpPr txBox="1"/>
          <p:nvPr/>
        </p:nvSpPr>
        <p:spPr>
          <a:xfrm>
            <a:off x="642165" y="4060154"/>
            <a:ext cx="5495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Instance Normalization?</a:t>
            </a:r>
          </a:p>
          <a:p>
            <a:endParaRPr lang="en-US" altLang="ko-KR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err="1">
                <a:solidFill>
                  <a:schemeClr val="accent1">
                    <a:lumMod val="75000"/>
                  </a:schemeClr>
                </a:solidFill>
              </a:rPr>
              <a:t>PatchGAN</a:t>
            </a:r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645DC-ACE2-41D0-813B-96D0B9AF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Normalization Techniques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6148924-FA3E-41BF-AA43-5CEA4580E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612" y="2037373"/>
            <a:ext cx="10003583" cy="27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29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8D6A91-D7C8-40BA-9E71-4F63B338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ko-KR"/>
              <a:t>PatchGAN</a:t>
            </a:r>
            <a:endParaRPr lang="ko-KR" alt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6" name="Picture 4" descr="CycleGAN-VC2: Improved CycleGAN-based Non-parallel Voice Conversion">
            <a:extLst>
              <a:ext uri="{FF2B5EF4-FFF2-40B4-BE49-F238E27FC236}">
                <a16:creationId xmlns:a16="http://schemas.microsoft.com/office/drawing/2014/main" id="{F19FDE5B-EC5C-44C5-90B3-D7A63C3F07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7" y="2537382"/>
            <a:ext cx="3940387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38F3F8-7749-4832-BBB7-9DB94EC3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0"/>
            <a:ext cx="68199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42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E0B430C-C89A-400E-A05F-A09148BC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89" y="447675"/>
            <a:ext cx="5409485" cy="5841930"/>
          </a:xfrm>
          <a:prstGeom prst="rect">
            <a:avLst/>
          </a:prstGeom>
        </p:spPr>
      </p:pic>
      <p:pic>
        <p:nvPicPr>
          <p:cNvPr id="24" name="내용 개체 틀 3">
            <a:extLst>
              <a:ext uri="{FF2B5EF4-FFF2-40B4-BE49-F238E27FC236}">
                <a16:creationId xmlns:a16="http://schemas.microsoft.com/office/drawing/2014/main" id="{6A2AC3E5-88C2-4A51-8424-13AF630F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92" y="561975"/>
            <a:ext cx="3972133" cy="26017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A7BBEE5-1852-4E26-AD73-D56709FD0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292" y="3590925"/>
            <a:ext cx="3928062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1099D0-806E-4E6D-8AD7-3F1358F60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6700"/>
            <a:ext cx="12192000" cy="26006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A6D3CB-EEAB-4990-9928-4DCD9419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6430"/>
            <a:ext cx="10544737" cy="32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9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FCCE5E-0143-406D-9B8E-196F391E2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922" y="1419225"/>
            <a:ext cx="5675469" cy="4244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8C9EE2-B943-49FB-A65F-03497824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75" y="2605087"/>
            <a:ext cx="4891087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5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1D762-61CB-4DD9-93B9-37B4F71E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Generative Modeling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DB8B4D-7143-43EE-AE35-6D8C12A36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64404"/>
            <a:ext cx="8596312" cy="34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94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oup 70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67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8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69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CB5BF7-982A-4730-95B8-10B371AF13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309" y="1215257"/>
            <a:ext cx="9941259" cy="44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36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[CycleGAN] Rendering Day Driving in Night Style">
            <a:hlinkClick r:id="" action="ppaction://media"/>
            <a:extLst>
              <a:ext uri="{FF2B5EF4-FFF2-40B4-BE49-F238E27FC236}">
                <a16:creationId xmlns:a16="http://schemas.microsoft.com/office/drawing/2014/main" id="{8C3EA5A0-9B8A-4D72-8E23-3593B161A48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77334" y="645154"/>
            <a:ext cx="9962091" cy="56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[CycleGAN] Rendering Cityscapes in GTA Style">
            <a:hlinkClick r:id="" action="ppaction://media"/>
            <a:extLst>
              <a:ext uri="{FF2B5EF4-FFF2-40B4-BE49-F238E27FC236}">
                <a16:creationId xmlns:a16="http://schemas.microsoft.com/office/drawing/2014/main" id="{5C6B313C-8F22-4EFD-AB22-5ED788E768B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82134" y="1036638"/>
            <a:ext cx="9609666" cy="54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8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FE07975-DA5A-45FD-9C53-A35E21EEA9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19" y="1068190"/>
            <a:ext cx="6631781" cy="49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037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882EF-C2FE-400D-96FC-8924DA84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Reference 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C8B519-5271-4766-9CDB-6B598FC71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Generative Deep Learning(</a:t>
            </a:r>
            <a:r>
              <a:rPr lang="en-US" altLang="ko-KR" err="1"/>
              <a:t>O’relly</a:t>
            </a:r>
            <a:r>
              <a:rPr lang="en-US" altLang="ko-KR"/>
              <a:t>) – David Foster</a:t>
            </a:r>
          </a:p>
          <a:p>
            <a:r>
              <a:rPr lang="en-US" altLang="ko-KR">
                <a:hlinkClick r:id="rId2"/>
              </a:rPr>
              <a:t>https://affinelayer.com/pix2pix/</a:t>
            </a:r>
            <a:endParaRPr lang="en-US" altLang="ko-KR"/>
          </a:p>
          <a:p>
            <a:r>
              <a:rPr lang="en-US" altLang="ko-KR">
                <a:hlinkClick r:id="rId3"/>
              </a:rPr>
              <a:t>https://arxiv.org/pdf/1703.10593.pdf</a:t>
            </a:r>
            <a:endParaRPr lang="en-US" altLang="ko-KR"/>
          </a:p>
          <a:p>
            <a:r>
              <a:rPr lang="en-US" altLang="ko-KR">
                <a:hlinkClick r:id="rId4"/>
              </a:rPr>
              <a:t>https://junyanz.github.io/CycleGAN/</a:t>
            </a:r>
            <a:r>
              <a:rPr lang="en-US" altLang="ko-KR"/>
              <a:t> </a:t>
            </a:r>
          </a:p>
          <a:p>
            <a:r>
              <a:rPr lang="en-US" altLang="ko-KR">
                <a:hlinkClick r:id="rId5"/>
              </a:rPr>
              <a:t>https://www.slideshare.net/NaverEngineering/finding-connections-among-images-using-cyclegan</a:t>
            </a:r>
            <a:endParaRPr lang="en-US" altLang="ko-KR"/>
          </a:p>
          <a:p>
            <a:r>
              <a:rPr lang="en-US" altLang="ko-KR">
                <a:hlinkClick r:id="rId6"/>
              </a:rPr>
              <a:t>https://towardsdatascience.com/cyclegan-learning-to-translate-images-without-paired-training-data-5b4e93862c8d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577BE-12CF-4288-A398-EF667A56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Discriminative Modeling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CAFEF0E-60B0-4420-9A88-6E2D51AD0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610110"/>
            <a:ext cx="8596312" cy="29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2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57415-4712-4232-A8B1-E01047AF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altLang="ko-KR"/>
              <a:t>Simple Example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5B7591-0F27-46F8-9FAB-CFF339C7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2159331"/>
            <a:ext cx="3827239" cy="37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3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030DB8B-A136-4C82-9E90-251D6BFA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30" y="3589867"/>
            <a:ext cx="6715399" cy="2635794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F0ACC5-55AF-45EC-B6CC-11AFE100A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030" y="347110"/>
            <a:ext cx="7138398" cy="31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0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F1E7F-3196-4234-8C84-49BE853BF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Phase(Discriminator)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B3AB84-CDFA-4E04-BED9-6B16D6C2C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630618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7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241A0-9B6A-4142-917F-335BE897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Phase(Generator)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6FF482A-B272-46C5-A188-802FC979F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357437"/>
            <a:ext cx="66103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38041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505604538891469B8E8BAA8446944D" ma:contentTypeVersion="2" ma:contentTypeDescription="새 문서를 만듭니다." ma:contentTypeScope="" ma:versionID="0908b308434360f4f52677364e4e82bf">
  <xsd:schema xmlns:xsd="http://www.w3.org/2001/XMLSchema" xmlns:xs="http://www.w3.org/2001/XMLSchema" xmlns:p="http://schemas.microsoft.com/office/2006/metadata/properties" xmlns:ns3="a89fff1f-89f8-4a42-aa9a-817e3dc6cddb" targetNamespace="http://schemas.microsoft.com/office/2006/metadata/properties" ma:root="true" ma:fieldsID="b69c51dee9680bf915b80140b46c1612" ns3:_="">
    <xsd:import namespace="a89fff1f-89f8-4a42-aa9a-817e3dc6cd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9fff1f-89f8-4a42-aa9a-817e3dc6cd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492B14-DA52-4302-9057-EC985AAC7C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9fff1f-89f8-4a42-aa9a-817e3dc6cd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F9F362-EAA8-4511-903D-38EC210AB5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663B1D-F773-4D52-BE4C-5DC842E0650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44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패싯</vt:lpstr>
      <vt:lpstr> Cycle GAN</vt:lpstr>
      <vt:lpstr>“The coolest idea in deep learning in the last 20 years.”  — Yann LeCun on GANs.</vt:lpstr>
      <vt:lpstr>PowerPoint 프레젠테이션</vt:lpstr>
      <vt:lpstr>Generative Modeling</vt:lpstr>
      <vt:lpstr>Discriminative Modeling</vt:lpstr>
      <vt:lpstr>Simple Example </vt:lpstr>
      <vt:lpstr>PowerPoint 프레젠테이션</vt:lpstr>
      <vt:lpstr>Training Phase(Discriminator) </vt:lpstr>
      <vt:lpstr>Training Phase(Generator)</vt:lpstr>
      <vt:lpstr>Result</vt:lpstr>
      <vt:lpstr>PowerPoint 프레젠테이션</vt:lpstr>
      <vt:lpstr>PowerPoint 프레젠테이션</vt:lpstr>
      <vt:lpstr>PowerPoint 프레젠테이션</vt:lpstr>
      <vt:lpstr>PowerPoint 프레젠테이션</vt:lpstr>
      <vt:lpstr>Pix2Pix(Image to Image translation) </vt:lpstr>
      <vt:lpstr>Pix2Pix </vt:lpstr>
      <vt:lpstr>Pix2pix Generator(example)</vt:lpstr>
      <vt:lpstr>Example U-net</vt:lpstr>
      <vt:lpstr>Pix2pix discriminator (example) </vt:lpstr>
      <vt:lpstr>Training Phase(Discriminator) </vt:lpstr>
      <vt:lpstr>Training Phase(Generator)</vt:lpstr>
      <vt:lpstr>PowerPoint 프레젠테이션</vt:lpstr>
      <vt:lpstr>CycleGAN (Unpaired Image to Image Translation)   </vt:lpstr>
      <vt:lpstr>Pix2pix, CycleGAN</vt:lpstr>
      <vt:lpstr>PowerPoint 프레젠테이션</vt:lpstr>
      <vt:lpstr>PowerPoint 프레젠테이션</vt:lpstr>
      <vt:lpstr>Loss function</vt:lpstr>
      <vt:lpstr>Why need Cycle Loss?</vt:lpstr>
      <vt:lpstr>PowerPoint 프레젠테이션</vt:lpstr>
      <vt:lpstr>Full Objective</vt:lpstr>
      <vt:lpstr>PowerPoint 프레젠테이션</vt:lpstr>
      <vt:lpstr>Discriminator (Example)</vt:lpstr>
      <vt:lpstr>Example Generator </vt:lpstr>
      <vt:lpstr>PowerPoint 프레젠테이션</vt:lpstr>
      <vt:lpstr>Normalization Techniques </vt:lpstr>
      <vt:lpstr>PatchGAN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Cycle GAN</dc:title>
  <dc:creator>이재성</dc:creator>
  <cp:revision>53</cp:revision>
  <dcterms:created xsi:type="dcterms:W3CDTF">2020-04-06T10:49:52Z</dcterms:created>
  <dcterms:modified xsi:type="dcterms:W3CDTF">2020-04-07T10:01:28Z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0x010100DD505604538891469B8E8BAA8446944D</vt:lpwstr>
  </property>
</Properties>
</file>